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21" r:id="rId3"/>
    <p:sldId id="322" r:id="rId4"/>
    <p:sldId id="324" r:id="rId5"/>
    <p:sldId id="325" r:id="rId6"/>
    <p:sldId id="326" r:id="rId7"/>
    <p:sldId id="327" r:id="rId8"/>
    <p:sldId id="328" r:id="rId9"/>
    <p:sldId id="329" r:id="rId10"/>
    <p:sldId id="349" r:id="rId11"/>
    <p:sldId id="332" r:id="rId12"/>
    <p:sldId id="333" r:id="rId13"/>
    <p:sldId id="334" r:id="rId14"/>
    <p:sldId id="335" r:id="rId15"/>
    <p:sldId id="336" r:id="rId16"/>
    <p:sldId id="338" r:id="rId17"/>
    <p:sldId id="337" r:id="rId18"/>
    <p:sldId id="340" r:id="rId19"/>
    <p:sldId id="342" r:id="rId20"/>
    <p:sldId id="343" r:id="rId21"/>
    <p:sldId id="344" r:id="rId22"/>
    <p:sldId id="345" r:id="rId23"/>
    <p:sldId id="341" r:id="rId24"/>
    <p:sldId id="346" r:id="rId25"/>
    <p:sldId id="347" r:id="rId26"/>
    <p:sldId id="348" r:id="rId27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Times New Roman" panose="02020603050405020304" pitchFamily="18" charset="0"/>
      <p:regular r:id="rId32"/>
    </p:embeddedFont>
    <p:embeddedFont>
      <p:font typeface="標楷體" panose="03000509000000000000" pitchFamily="65" charset="-12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D2D4A"/>
    <a:srgbClr val="A4161A"/>
    <a:srgbClr val="FF4D6D"/>
    <a:srgbClr val="C0C0C0"/>
    <a:srgbClr val="B1D5F7"/>
    <a:srgbClr val="E2F0D7"/>
    <a:srgbClr val="FBECA2"/>
    <a:srgbClr val="FCDFC0"/>
    <a:srgbClr val="E9B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577540" y="5777672"/>
            <a:ext cx="3001985" cy="589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Tensorflow.js01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陳世曄</a:t>
            </a:r>
            <a:endParaRPr lang="en-US" sz="40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69D5217-3C18-4551-B497-1FCE84EF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r="10593"/>
          <a:stretch/>
        </p:blipFill>
        <p:spPr bwMode="auto">
          <a:xfrm>
            <a:off x="2695003" y="8894975"/>
            <a:ext cx="581855" cy="79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MobileNet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2017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年提出的模型，適用在運算能力不高的行動和內嵌式裝置的預訓練模型。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使用方式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(CDN)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&lt;script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="https://cdn.jsdelivr.net/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/@tensorflow-models/mobilenet"&gt;&lt;/script&gt;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在使用預處理模型時，要使用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server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去運行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預訓練模型的照片，請使用本地端的，使用外部連結會造成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（跨來源資源共用）錯誤。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因為伺服器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LiveServer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(port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5500)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WebGl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去跑，但是外部圖片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(HTTP)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port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8080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，因此會報錯。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預訓練模型：</a:t>
            </a:r>
            <a:r>
              <a:rPr lang="en-US" altLang="zh-TW" sz="80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MobileNet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91C27B-7794-4626-B568-DCDFBC5EF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5494894"/>
            <a:ext cx="10295291" cy="16585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DD7F05B-B15E-47AD-BFF6-C136D40D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7261498"/>
            <a:ext cx="10246861" cy="293990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449A4C0-7EF8-47BC-8005-B5CD4FCDF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494894"/>
            <a:ext cx="7173496" cy="20274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EAE7BA3-E6A7-4525-A8FA-E3B228008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1" y="7695866"/>
            <a:ext cx="5116096" cy="233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91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MobileNet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進行圖片預測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mobilenet01.html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預訓練模型：</a:t>
            </a:r>
            <a:r>
              <a:rPr lang="en-US" altLang="zh-TW" sz="80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MobileNet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7D9560F-F5F5-4C1D-87E4-67BDB4F5E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967390"/>
            <a:ext cx="10308688" cy="46396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AE9736C-6771-4394-AF23-14590E828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1781547"/>
            <a:ext cx="6858000" cy="58254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CFB779-BC3F-4A13-B7A9-943D14055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83"/>
          <a:stretch/>
        </p:blipFill>
        <p:spPr>
          <a:xfrm>
            <a:off x="14350329" y="6820670"/>
            <a:ext cx="3730759" cy="336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30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KNN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演算法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(K Nearest Neighbor Algorithm)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英文原意是使用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個最接近目標資料的資料來預測目標資料所屬的類別。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MobileNet+KNN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進行影像分類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MobileNet+KNN.html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預訓練模型：</a:t>
            </a:r>
            <a:r>
              <a:rPr lang="en-US" altLang="zh-TW" sz="80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MobileNet+KNN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CA19CB-7438-401C-8CA2-5F924A44E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3519071"/>
            <a:ext cx="5605110" cy="56051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30CAF1-A426-40C7-A8D2-CB2268446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400300"/>
            <a:ext cx="7492421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51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MobileNet+KNN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進行影像分類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MobileNet+KNN.html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預訓練模型：</a:t>
            </a:r>
            <a:r>
              <a:rPr lang="en-US" altLang="zh-TW" sz="80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MobileNet+KNN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B79947B-CF7E-4960-8C86-BCFEE999A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967390"/>
            <a:ext cx="10053681" cy="431745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3A92D04-B349-4B7E-9447-5BE6D2F6DB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010"/>
          <a:stretch/>
        </p:blipFill>
        <p:spPr>
          <a:xfrm>
            <a:off x="12649200" y="1347856"/>
            <a:ext cx="4953000" cy="88281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C00AA30-496E-45AE-88EF-055419F11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53" t="19436" b="70278"/>
          <a:stretch/>
        </p:blipFill>
        <p:spPr>
          <a:xfrm>
            <a:off x="3276600" y="8937532"/>
            <a:ext cx="9132334" cy="12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39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公司在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2017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年六月釋出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TensorFlow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版的「物件偵測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ObjectDetection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API)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TensorFlow.js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預訓練模型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COCO-SSD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就是移植物件偵測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COCO-SSD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資料集是使用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COCO-SSD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是基於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MobileNet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Inception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SSD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(Single Shot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Multibox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Detector)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可以在單一圖片上識別出多個物件。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COCO-SSD.html	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預訓練模型：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COCO-SSD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物件偵測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538A48B-46C7-4C15-8A45-861141F4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9" y="4054307"/>
            <a:ext cx="11234830" cy="13255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A0341BD-95BC-41F6-8D09-933F3A213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3" y="5485962"/>
            <a:ext cx="6676488" cy="47158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F41CA4-D2AB-4BBC-B360-07BFB3401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199" y="5448300"/>
            <a:ext cx="8535357" cy="475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47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COCO-SSD.html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預訓練模型：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COCO-SSD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物件偵測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5A64C3-3146-4CE1-A3AC-5DDF03EC1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7"/>
          <a:stretch/>
        </p:blipFill>
        <p:spPr>
          <a:xfrm>
            <a:off x="181512" y="2390309"/>
            <a:ext cx="8478948" cy="77856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D2A7372-F267-41FF-A7AC-791A41188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2390308"/>
            <a:ext cx="6628371" cy="50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35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Blazeface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開發一種快速和輕量級的人瞼辨識模型，可以在圖片中識別出人臉和標示關鍵點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Keypoints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Single Shot Detector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架構和客製化編碼器所建立的人臉辨識模型。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進行人臉辨識：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Blazeface01.html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0876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預訓練模型：</a:t>
            </a:r>
            <a:r>
              <a:rPr lang="en-US" altLang="zh-TW" sz="80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Blazeface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人臉辨識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8F1B3AE-1E4E-49D7-AD07-192FE0EBB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48" b="2176"/>
          <a:stretch/>
        </p:blipFill>
        <p:spPr>
          <a:xfrm>
            <a:off x="88635" y="3545689"/>
            <a:ext cx="9630347" cy="668607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1E81DD1-394D-4FA6-964D-E90707750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897989"/>
            <a:ext cx="11069778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33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Blazeface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開發一種快速和輕量級的人瞼辨識模型，可以在圖片中識別出人臉和標示關鍵點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Keypoints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Single Shot Detector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架構和客製化編碼器所建立的人臉辨識模型。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進行人臉辨識：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Blazeface01.html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0876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預訓練模型：</a:t>
            </a:r>
            <a:r>
              <a:rPr lang="en-US" altLang="zh-TW" sz="80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Blazeface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人臉辨識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9DE8DE-5562-4DF7-9A99-AA9A1088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12" y="3545689"/>
            <a:ext cx="7511009" cy="437875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681DBBB-30A5-4F72-B045-090CB80C6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584" y="2933700"/>
            <a:ext cx="6553200" cy="46449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C978294-D7DB-4B66-B095-54D54ED7B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584" y="7658572"/>
            <a:ext cx="6553200" cy="25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HTML5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&lt;video&gt;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標籤，可以直接在瀏覽器開啟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WebCam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網路攝影機。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結合預訓練模型和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WebCam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網路攝影機建立即時的物件偵測與物件偵測。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webCam+COCO-SSD.html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&lt;video&gt;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標籤屬性：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395288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: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即時物件偵測與物件偵測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E5AFE6-E37B-45C6-B60A-4D1C0618D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69871"/>
            <a:ext cx="6431678" cy="27166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E8DA1C0-2D2D-4EB5-A5F8-EDE6797C2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086100"/>
            <a:ext cx="8994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10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結合預訓練模型和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WebCam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網路攝影機建立即時的物件偵測與物件偵測。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webCam+COCO-SSD.html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395288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: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即時物件偵測與物件偵測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2A1787-9CED-465E-86FE-3B807B07A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2" y="2391526"/>
            <a:ext cx="8429088" cy="135881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6DD6AFE-3B89-4F35-B05E-68F4AF4F8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2" y="4076700"/>
            <a:ext cx="9844160" cy="526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45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卷積神經網路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(Convolutional Neural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Network,CNN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1998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年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Yann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LeCun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提出名為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LeNet-5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的卷積神經路架構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主要用於圖像處理和識別，圖片分類、人臉辨識、手寫辨識等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圖片識別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--CNN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卷積神經網路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280D54-12DE-401E-9E42-7D34ACB2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673" y="2355508"/>
            <a:ext cx="8400552" cy="2813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F852A0A9-BCE7-4235-8258-285395080B2B}"/>
              </a:ext>
            </a:extLst>
          </p:cNvPr>
          <p:cNvSpPr txBox="1"/>
          <p:nvPr/>
        </p:nvSpPr>
        <p:spPr>
          <a:xfrm>
            <a:off x="292101" y="2938165"/>
            <a:ext cx="9156700" cy="4551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主要層次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卷積層（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Convolution Layers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使用過濾器（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Filters/Kernels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）進行特徵萃取。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執行卷積運算，使用多個過濾器掃描圖片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池化層（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Pooling Layers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壓縮特徵圖，保留重要資訊。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讓網路專注於特徵的存在而非位置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全連接層（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Dense Layers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）：進行分類。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1A72AD4-7D36-41DC-A231-071EBF860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5241887"/>
            <a:ext cx="4386674" cy="3205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0754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結合預訓練模型和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WebCam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網路攝影機建立即時的物件偵測與物件偵測。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webCam+COCO-SSD.html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395288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: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即時物件偵測與物件偵測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FF5C96E-C7C9-4757-A43D-6EA4DF926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97" b="2592"/>
          <a:stretch/>
        </p:blipFill>
        <p:spPr>
          <a:xfrm>
            <a:off x="206912" y="2323662"/>
            <a:ext cx="9372600" cy="782694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A5A8CFC-2C90-41A1-996C-30CE3D37F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2314700"/>
            <a:ext cx="6324604" cy="786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結合預訓練模型和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WebCam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網路攝影機建立即時的物件偵測與人臉辨識。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webCam+Blazeface.html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395288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: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即時物件偵測與人臉辨識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B24871-FF07-4529-A848-44CDEDF9D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410" y="2552700"/>
            <a:ext cx="7941578" cy="54102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93C3B98-892D-4BF1-8B18-8D3B7E779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12" y="8239791"/>
            <a:ext cx="16680432" cy="185670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5EC059B-F3E5-440F-BBE5-C0A2717CD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12" y="2391526"/>
            <a:ext cx="7692542" cy="498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73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結合預訓練模型和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WebCam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網路攝影機建立即時的物件偵測與人臉辨識。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webCam+Blazeface.html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395288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: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即時物件偵測與人臉辨識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8267034-59E3-42D5-AC5C-36011FE44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4"/>
          <a:stretch/>
        </p:blipFill>
        <p:spPr>
          <a:xfrm>
            <a:off x="304800" y="2391526"/>
            <a:ext cx="9677400" cy="784100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F61F222-7624-456B-BF6C-1F8D3E94D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2404226"/>
            <a:ext cx="6716062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82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PoseNet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預訓練模型可以在瀏覽器使用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WebCam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網路攝影機進行即時的人體姿勢偵測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單人姿勢偵測：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PoseNet_Single.html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多人姿勢偵測：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PoseNet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_ Multiple.html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:</a:t>
            </a:r>
            <a:r>
              <a:rPr lang="en-US" altLang="zh-TW" sz="80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PoseNet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即時姿勢偵測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0B7297-D836-4B17-BB31-50074B53B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2476500"/>
            <a:ext cx="6877050" cy="46482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953C5F6-2C59-46C2-A0AE-EBCB9C37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4091859"/>
            <a:ext cx="3829584" cy="605874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E7553EC-C6B3-45C0-A3AB-8FB9A970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734" y="9007445"/>
            <a:ext cx="3781953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55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單人姿勢偵測：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PoseNet_Single.html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:</a:t>
            </a:r>
            <a:r>
              <a:rPr lang="en-US" altLang="zh-TW" sz="80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PoseNet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即時姿勢偵測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7DB42E-6F05-4340-B3F6-936A0A13F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391526"/>
            <a:ext cx="9347642" cy="122797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28AD59C-12F0-4794-B162-810EA8992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2" y="3713363"/>
            <a:ext cx="6172204" cy="65521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ACDBF18-2C33-4B9D-AE9D-6F2C17A9F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606" y="3726063"/>
            <a:ext cx="11654482" cy="522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0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單人姿勢偵測：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PoseNet_Single.html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:</a:t>
            </a:r>
            <a:r>
              <a:rPr lang="en-US" altLang="zh-TW" sz="80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PoseNet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即時姿勢偵測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21F71B-1B69-44FD-8C63-CD0745BCA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3" y="2340726"/>
            <a:ext cx="7946296" cy="524117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6A739D3-A493-49F7-A6C2-C9FF88EF2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340726"/>
            <a:ext cx="9962517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04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單人姿勢偵測：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PoseNet_Single.html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:</a:t>
            </a:r>
            <a:r>
              <a:rPr lang="en-US" altLang="zh-TW" sz="80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PoseNet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即時姿勢偵測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160006B-548D-4461-A4A1-B2CA10BF7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6" y="2340311"/>
            <a:ext cx="8089904" cy="78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5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MNIST(Mixed National Institute of Standards and Technology)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資料集是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YannLecun's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提供的圖片資料庫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包含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60,000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張手寫數字圖片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(Handwritten Digit Image)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的訓練資料集和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10,000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張測試資料集。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手寫數字圖片：尺寸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28x28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像素的灰階點陣圖，標籤為手寫數字圖片對應實際的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0~9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數字。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data.js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nextTrainBatch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batchSize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：從訓練資料集取回參數批次尺寸的隨機圖片和標籤。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nextTestBatch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batchSize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：從測試資料集取回參數批次尺寸的隨機圖片和標籤。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辨識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MINIST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手寫數字圖片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1661056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辨識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MINIST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手寫數字圖片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B9C183-AD1E-4593-932C-AA5554C4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2" y="2601712"/>
            <a:ext cx="10567964" cy="688518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4E7100E-E758-4852-961B-480AC131C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2627112"/>
            <a:ext cx="5053310" cy="21353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2F14FBE-40FF-40E0-837F-E7D328D6E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0" y="4936002"/>
            <a:ext cx="7199756" cy="39412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07466D64-8132-42B2-B115-AE93D0BC6B82}"/>
              </a:ext>
            </a:extLst>
          </p:cNvPr>
          <p:cNvSpPr txBox="1"/>
          <p:nvPr/>
        </p:nvSpPr>
        <p:spPr>
          <a:xfrm>
            <a:off x="206912" y="1785472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視覺化資料集</a:t>
            </a:r>
          </a:p>
        </p:txBody>
      </p:sp>
    </p:spTree>
    <p:extLst>
      <p:ext uri="{BB962C8B-B14F-4D97-AF65-F5344CB8AC3E}">
        <p14:creationId xmlns:p14="http://schemas.microsoft.com/office/powerpoint/2010/main" val="2804694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辨識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MINIST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手寫數字圖片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07466D64-8132-42B2-B115-AE93D0BC6B82}"/>
              </a:ext>
            </a:extLst>
          </p:cNvPr>
          <p:cNvSpPr txBox="1"/>
          <p:nvPr/>
        </p:nvSpPr>
        <p:spPr>
          <a:xfrm>
            <a:off x="206912" y="1785472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定義與編譯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CNN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F851D0-F9D0-40BA-84E4-AB0090859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717009"/>
            <a:ext cx="7094675" cy="231662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88BB8DB-BDA8-4FFC-8895-200C8AC652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8" b="43671"/>
          <a:stretch/>
        </p:blipFill>
        <p:spPr>
          <a:xfrm>
            <a:off x="180341" y="2404226"/>
            <a:ext cx="8907978" cy="777177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F94649F-E9E7-4060-8108-73E5EC17C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659"/>
          <a:stretch/>
        </p:blipFill>
        <p:spPr>
          <a:xfrm>
            <a:off x="9212383" y="4127500"/>
            <a:ext cx="7973928" cy="604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03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辨識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MINIST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手寫數字圖片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07466D64-8132-42B2-B115-AE93D0BC6B82}"/>
              </a:ext>
            </a:extLst>
          </p:cNvPr>
          <p:cNvSpPr txBox="1"/>
          <p:nvPr/>
        </p:nvSpPr>
        <p:spPr>
          <a:xfrm>
            <a:off x="206912" y="1785472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定義與編譯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CNN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MINIST02.html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8E99604-4598-4503-8B10-B980FC7CB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953745"/>
            <a:ext cx="7043718" cy="213801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B0B97B7-1A3C-4C78-B327-033F61A3F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1" y="5159273"/>
            <a:ext cx="9592219" cy="303222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898224F-859A-4787-B115-F5A97D478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7196490"/>
            <a:ext cx="9565303" cy="30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7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辨識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MINIST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手寫數字圖片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07466D64-8132-42B2-B115-AE93D0BC6B82}"/>
              </a:ext>
            </a:extLst>
          </p:cNvPr>
          <p:cNvSpPr txBox="1"/>
          <p:nvPr/>
        </p:nvSpPr>
        <p:spPr>
          <a:xfrm>
            <a:off x="206912" y="1785472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定義與編譯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CNN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MINIST02.html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CE29947-7FCD-48F2-B57C-EF70AF421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2898926"/>
            <a:ext cx="8384415" cy="468297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E33864-8465-4B88-B53A-A06D55AD9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0332" y="2886226"/>
            <a:ext cx="9691469" cy="491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62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辨識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MINIST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手寫數字圖片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07466D64-8132-42B2-B115-AE93D0BC6B82}"/>
              </a:ext>
            </a:extLst>
          </p:cNvPr>
          <p:cNvSpPr txBox="1"/>
          <p:nvPr/>
        </p:nvSpPr>
        <p:spPr>
          <a:xfrm>
            <a:off x="206912" y="1785472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定義與編譯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CNN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MINIST02.html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0F0819-E3DA-487C-AB21-8F337C136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1" y="2967390"/>
            <a:ext cx="7434441" cy="385251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584228E-F937-4FEB-A1EF-BCDA7B604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2471524"/>
            <a:ext cx="4582164" cy="77925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72D8369-2FDB-4587-A2AE-91EA29E82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6848" y="2612089"/>
            <a:ext cx="5106113" cy="4563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1953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TensorFlow.js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提供很多模型已經訓練完成的權重檔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https://github.com/tensorflow/tfjs-models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2813987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11770</TotalTime>
  <Words>1053</Words>
  <Application>Microsoft Office PowerPoint</Application>
  <PresentationFormat>自訂</PresentationFormat>
  <Paragraphs>94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Arial</vt:lpstr>
      <vt:lpstr>Calibri</vt:lpstr>
      <vt:lpstr>Times New Roman</vt:lpstr>
      <vt:lpstr>標楷體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533</cp:revision>
  <dcterms:created xsi:type="dcterms:W3CDTF">2006-08-16T00:00:00Z</dcterms:created>
  <dcterms:modified xsi:type="dcterms:W3CDTF">2025-01-24T08:31:03Z</dcterms:modified>
  <dc:identifier>DAGRTmEneC4</dc:identifier>
</cp:coreProperties>
</file>